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ulish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sh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ulish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ulish-italic.fntdata"/><Relationship Id="rId16" Type="http://schemas.openxmlformats.org/officeDocument/2006/relationships/slide" Target="slides/slide11.xml"/><Relationship Id="rId38" Type="http://schemas.openxmlformats.org/officeDocument/2006/relationships/font" Target="fonts/Mulish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750c350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750c350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750c350b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750c350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b6bbd1626_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b6bbd1626_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750c350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750c350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750c350b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750c350b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750c350b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750c350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50c350b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50c350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750c350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750c350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75d0e09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75d0e09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75d0e09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75d0e09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75d0e09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75d0e09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5d0e09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5d0e09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75d0e09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75d0e09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75d0e09e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75d0e09e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75d0e09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75d0e09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75d0e09e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75d0e09e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75d0e09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75d0e09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75d0e09e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75d0e09e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75d0e09e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75d0e09e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75d0e09e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75d0e09e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75d0e09e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75d0e09e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a8b2fd26a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a8b2fd26a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75d0e09e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75d0e09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b37adfac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b37adfac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750c350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750c350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750c350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750c350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750c350b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750c350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750c350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750c350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750c350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750c350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750c350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750c350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Verdana"/>
              <a:buNone/>
              <a:defRPr sz="5200"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○"/>
              <a:defRPr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○"/>
              <a:defRPr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○"/>
              <a:defRPr>
                <a:latin typeface="Verdana"/>
                <a:ea typeface="Verdana"/>
                <a:cs typeface="Verdana"/>
                <a:sym typeface="Verdan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  <a:defRPr sz="1400">
                <a:latin typeface="Verdana"/>
                <a:ea typeface="Verdana"/>
                <a:cs typeface="Verdana"/>
                <a:sym typeface="Verdan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●"/>
              <a:defRPr sz="1200"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●"/>
              <a:defRPr sz="1200">
                <a:latin typeface="Verdana"/>
                <a:ea typeface="Verdana"/>
                <a:cs typeface="Verdana"/>
                <a:sym typeface="Verdan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  <a:defRPr sz="1400">
                <a:latin typeface="Verdana"/>
                <a:ea typeface="Verdana"/>
                <a:cs typeface="Verdana"/>
                <a:sym typeface="Verdan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●"/>
              <a:defRPr sz="1200"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●"/>
              <a:defRPr sz="1200">
                <a:latin typeface="Verdana"/>
                <a:ea typeface="Verdana"/>
                <a:cs typeface="Verdana"/>
                <a:sym typeface="Verdan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○"/>
              <a:defRPr sz="1200">
                <a:latin typeface="Verdana"/>
                <a:ea typeface="Verdana"/>
                <a:cs typeface="Verdana"/>
                <a:sym typeface="Verdan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■"/>
              <a:defRPr sz="1200"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"/>
              <a:buChar char="●"/>
              <a:defRPr sz="18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hyperlink" Target="http://www.lenna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36450" y="674425"/>
            <a:ext cx="4871100" cy="35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5" name="Google Shape;55;p13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563" y="806101"/>
            <a:ext cx="6900869" cy="35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87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Pose estimation</a:t>
            </a:r>
            <a:endParaRPr sz="2620"/>
          </a:p>
        </p:txBody>
      </p:sp>
      <p:pic>
        <p:nvPicPr>
          <p:cNvPr id="119" name="Google Shape;119;p22" title="openpose-danc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150" y="1607700"/>
            <a:ext cx="2639700" cy="32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59575" y="84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Archeologia</a:t>
            </a:r>
            <a:endParaRPr sz="262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475" y="1584494"/>
            <a:ext cx="4823050" cy="32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84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Jak rozumiemy obrazy?</a:t>
            </a:r>
            <a:endParaRPr sz="262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550" y="1668775"/>
            <a:ext cx="7105275" cy="29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78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Jak rozumiemy kolory?</a:t>
            </a:r>
            <a:endParaRPr sz="262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825" y="1539075"/>
            <a:ext cx="5708349" cy="33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7348700" y="44390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 u="sng">
                <a:solidFill>
                  <a:schemeClr val="hlink"/>
                </a:solidFill>
                <a:hlinkClick r:id="rId5"/>
              </a:rPr>
              <a:t>http://www.lenna.org/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103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520"/>
              <a:t>Reprezentacja obrazu- na czym pracujemy</a:t>
            </a:r>
            <a:endParaRPr sz="2520"/>
          </a:p>
        </p:txBody>
      </p:sp>
      <p:sp>
        <p:nvSpPr>
          <p:cNvPr id="148" name="Google Shape;148;p26"/>
          <p:cNvSpPr txBox="1"/>
          <p:nvPr/>
        </p:nvSpPr>
        <p:spPr>
          <a:xfrm>
            <a:off x="1203000" y="1954750"/>
            <a:ext cx="6894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sh"/>
              <a:buChar char="●"/>
            </a:pPr>
            <a:r>
              <a:rPr lang="pl" sz="2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Zdjęcie cyfrowe- dwuwymiarowa funkcja intensywności światła f(x,y)</a:t>
            </a:r>
            <a:endParaRPr sz="2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sh"/>
              <a:buChar char="●"/>
            </a:pPr>
            <a:r>
              <a:rPr lang="pl" sz="2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x,y- współrzędne</a:t>
            </a:r>
            <a:endParaRPr sz="2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sh"/>
              <a:buChar char="●"/>
            </a:pPr>
            <a:r>
              <a:rPr lang="pl" sz="2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I(x,y) -intensywność światła w punkcie</a:t>
            </a:r>
            <a:endParaRPr sz="2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sh"/>
              <a:buChar char="●"/>
            </a:pPr>
            <a:r>
              <a:rPr lang="pl" sz="2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x, y, f- skończone wartości</a:t>
            </a:r>
            <a:endParaRPr sz="2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203000" y="3951900"/>
            <a:ext cx="68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Zdjęcie: tablica składająca się z rzędów pikseli</a:t>
            </a:r>
            <a:endParaRPr sz="2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95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Obraz - macierz</a:t>
            </a:r>
            <a:endParaRPr sz="262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375" y="2516725"/>
            <a:ext cx="4120101" cy="1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87050"/>
            <a:ext cx="3998457" cy="23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63825" y="8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520"/>
              <a:t>Obraz - macierz</a:t>
            </a:r>
            <a:endParaRPr sz="252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325" y="1628200"/>
            <a:ext cx="6869350" cy="28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8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>
                <a:latin typeface="Verdana"/>
                <a:ea typeface="Verdana"/>
                <a:cs typeface="Verdana"/>
                <a:sym typeface="Verdana"/>
              </a:rPr>
              <a:t>Właściwości obrazu jako funkcji 2D</a:t>
            </a:r>
            <a:endParaRPr sz="3320"/>
          </a:p>
        </p:txBody>
      </p:sp>
      <p:sp>
        <p:nvSpPr>
          <p:cNvPr id="170" name="Google Shape;170;p29"/>
          <p:cNvSpPr txBox="1"/>
          <p:nvPr/>
        </p:nvSpPr>
        <p:spPr>
          <a:xfrm>
            <a:off x="1106900" y="1476925"/>
            <a:ext cx="7201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l" sz="1700">
                <a:latin typeface="Verdana"/>
                <a:ea typeface="Verdana"/>
                <a:cs typeface="Verdana"/>
                <a:sym typeface="Verdana"/>
              </a:rPr>
              <a:t>Ciągłość: W rzeczywistości obrazy są ciągłe, ale ich reprezentacja cyfrowa jest dyskretna.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l" sz="1700">
                <a:latin typeface="Verdana"/>
                <a:ea typeface="Verdana"/>
                <a:cs typeface="Verdana"/>
                <a:sym typeface="Verdana"/>
              </a:rPr>
              <a:t>Gradient: Zmiany jasności między pikselami można opisać jako pochodne dI/dx i dI/dy, co jest wykorzystywane w detekcji krawędzi.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l" sz="1700">
                <a:latin typeface="Verdana"/>
                <a:ea typeface="Verdana"/>
                <a:cs typeface="Verdana"/>
                <a:sym typeface="Verdana"/>
              </a:rPr>
              <a:t>Filtracja: Obrazy można traktować jako sygnały 2D i poddawać operacjom przetwarzania, takim jak konwolucja z maskami filtrującymi (np. Sobel, Gaussian).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8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Przekształcenia</a:t>
            </a:r>
            <a:endParaRPr sz="3320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75" y="1723500"/>
            <a:ext cx="63436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50" y="172000"/>
            <a:ext cx="4920025" cy="39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00" y="3182825"/>
            <a:ext cx="4736249" cy="15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025" y="1002475"/>
            <a:ext cx="35528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136450" y="674425"/>
            <a:ext cx="4871100" cy="35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1" name="Google Shape;61;p14" title="start-attendance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675" y="943825"/>
            <a:ext cx="3531300" cy="3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681200" y="351775"/>
            <a:ext cx="578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Obecność</a:t>
            </a:r>
            <a:endParaRPr sz="2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8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Korekcja gamma - przekształcenie punktowe</a:t>
            </a:r>
            <a:endParaRPr sz="332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0" y="1661375"/>
            <a:ext cx="26670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025" y="1569475"/>
            <a:ext cx="49434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063" y="4137875"/>
            <a:ext cx="1740565" cy="5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84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Korekcja gamma - przekształcenie punktowe</a:t>
            </a:r>
            <a:endParaRPr sz="3320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461" y="945724"/>
            <a:ext cx="6797050" cy="10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986" y="1958800"/>
            <a:ext cx="6982026" cy="27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83500" y="24809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3000">
                <a:solidFill>
                  <a:schemeClr val="lt1"/>
                </a:solidFill>
              </a:rPr>
              <a:t>KONWOLUCJA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700" y="935850"/>
            <a:ext cx="4455799" cy="351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89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Konwolucja - znaczenie</a:t>
            </a:r>
            <a:endParaRPr sz="3320"/>
          </a:p>
        </p:txBody>
      </p:sp>
      <p:sp>
        <p:nvSpPr>
          <p:cNvPr id="210" name="Google Shape;210;p35"/>
          <p:cNvSpPr txBox="1"/>
          <p:nvPr/>
        </p:nvSpPr>
        <p:spPr>
          <a:xfrm>
            <a:off x="1426800" y="1588213"/>
            <a:ext cx="629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Filtry konwolucyjne są podstawą CNN- konwolucyjnych sieci neuronowych, na których opiera się całe AI związane z przetwarzaniem obrazów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75" y="2728900"/>
            <a:ext cx="3283146" cy="19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696" y="2728900"/>
            <a:ext cx="4166595" cy="19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89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Konwolucja- działanie dwóch funkcji</a:t>
            </a:r>
            <a:endParaRPr sz="3320"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950" y="1463325"/>
            <a:ext cx="5514351" cy="221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1937950" y="3726425"/>
            <a:ext cx="629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g- zdjęcie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f- kernel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t- czas / pixel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2300"/>
              <a:t>Konwolucja dyskretna 2D</a:t>
            </a:r>
            <a:endParaRPr sz="3320"/>
          </a:p>
        </p:txBody>
      </p:sp>
      <p:sp>
        <p:nvSpPr>
          <p:cNvPr id="225" name="Google Shape;225;p37"/>
          <p:cNvSpPr txBox="1"/>
          <p:nvPr/>
        </p:nvSpPr>
        <p:spPr>
          <a:xfrm>
            <a:off x="1033475" y="3335850"/>
            <a:ext cx="629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g- output image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f- input image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h- kernel</a:t>
            </a:r>
            <a:endParaRPr sz="1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63" y="2124075"/>
            <a:ext cx="70770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225" y="3202700"/>
            <a:ext cx="4102325" cy="15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320"/>
              <a:t>Wykrywanie krawędzi</a:t>
            </a:r>
            <a:endParaRPr sz="3320"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225" y="1600875"/>
            <a:ext cx="4421546" cy="32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320"/>
              <a:t>Wykrywanie krawędzi</a:t>
            </a:r>
            <a:endParaRPr sz="3320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548" y="1859675"/>
            <a:ext cx="6674949" cy="28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120"/>
              <a:t>Sobel- krawędź “skokiem” w pochodnej</a:t>
            </a:r>
            <a:endParaRPr sz="3120"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00" y="1753301"/>
            <a:ext cx="3857625" cy="2581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950" y="1643738"/>
            <a:ext cx="38576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6144000" y="4334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https://docs.opencv.org/3.4/d2/d2c/tutorial_sobel_derivatives.html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320"/>
              <a:t>Sobel</a:t>
            </a:r>
            <a:endParaRPr sz="3320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350" y="1600875"/>
            <a:ext cx="4425353" cy="7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963" y="2324250"/>
            <a:ext cx="4791575" cy="25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1175" y="1700625"/>
            <a:ext cx="14859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83500" y="24809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3000">
                <a:solidFill>
                  <a:schemeClr val="lt1"/>
                </a:solidFill>
              </a:rPr>
              <a:t>CZYM JEST CV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50" y="810225"/>
            <a:ext cx="4698175" cy="37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13" y="10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120"/>
              <a:t>Laplacian- zero crossing w 2 pochodnej</a:t>
            </a:r>
            <a:endParaRPr sz="292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550" y="2650888"/>
            <a:ext cx="21431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175" y="1821088"/>
            <a:ext cx="2047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525" y="1938775"/>
            <a:ext cx="3469769" cy="24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6058138" y="4222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https://docs.opencv.org/3.4/d5/db5/tutorial_laplace_operator.html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DZIEKUJE ZA UWAGE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43"/>
          <p:cNvSpPr txBox="1"/>
          <p:nvPr>
            <p:ph idx="2" type="body"/>
          </p:nvPr>
        </p:nvSpPr>
        <p:spPr>
          <a:xfrm>
            <a:off x="2905825" y="23889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Credit za część grafik: Kacper Dobek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5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520"/>
              <a:t>CV- poz</a:t>
            </a:r>
            <a:r>
              <a:rPr lang="pl" sz="2520"/>
              <a:t>yskiwanie</a:t>
            </a:r>
            <a:r>
              <a:rPr lang="pl" sz="2520"/>
              <a:t> znaczących informacji</a:t>
            </a:r>
            <a:endParaRPr sz="2520"/>
          </a:p>
        </p:txBody>
      </p:sp>
      <p:sp>
        <p:nvSpPr>
          <p:cNvPr id="76" name="Google Shape;76;p16"/>
          <p:cNvSpPr txBox="1"/>
          <p:nvPr/>
        </p:nvSpPr>
        <p:spPr>
          <a:xfrm>
            <a:off x="2375325" y="2718225"/>
            <a:ext cx="65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194475" y="2275400"/>
            <a:ext cx="2077800" cy="1623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300">
                <a:solidFill>
                  <a:srgbClr val="F3F3F3"/>
                </a:solidFill>
                <a:latin typeface="Mulish"/>
                <a:ea typeface="Mulish"/>
                <a:cs typeface="Mulish"/>
                <a:sym typeface="Mulish"/>
              </a:rPr>
              <a:t>OBRAZ</a:t>
            </a:r>
            <a:endParaRPr b="1" sz="2300">
              <a:solidFill>
                <a:srgbClr val="F3F3F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862750" y="2814650"/>
            <a:ext cx="1089900" cy="54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230050" y="2275400"/>
            <a:ext cx="2572500" cy="162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300">
                <a:solidFill>
                  <a:srgbClr val="F3F3F3"/>
                </a:solidFill>
                <a:latin typeface="Mulish"/>
                <a:ea typeface="Mulish"/>
                <a:cs typeface="Mulish"/>
                <a:sym typeface="Mulish"/>
              </a:rPr>
              <a:t>OPIS</a:t>
            </a:r>
            <a:endParaRPr b="1" sz="2300">
              <a:solidFill>
                <a:srgbClr val="F3F3F3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300">
                <a:solidFill>
                  <a:srgbClr val="F3F3F3"/>
                </a:solidFill>
                <a:latin typeface="Mulish"/>
                <a:ea typeface="Mulish"/>
                <a:cs typeface="Mulish"/>
                <a:sym typeface="Mulish"/>
              </a:rPr>
              <a:t>INFORMACJA</a:t>
            </a:r>
            <a:endParaRPr b="1" sz="2300">
              <a:solidFill>
                <a:srgbClr val="F3F3F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84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Przetwarzanie obrazów </a:t>
            </a:r>
            <a:endParaRPr sz="262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100" y="1539075"/>
            <a:ext cx="6425910" cy="32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74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Autonomous vehicles</a:t>
            </a:r>
            <a:endParaRPr sz="262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1539063"/>
            <a:ext cx="66675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88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Klasyfikacja, rozpoznawanie obiektów, twarzy…</a:t>
            </a:r>
            <a:endParaRPr sz="262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250" y="1539075"/>
            <a:ext cx="4399500" cy="32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99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Rozpoznawanie twarzy, detekcja emocji</a:t>
            </a:r>
            <a:endParaRPr sz="262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550" y="1704525"/>
            <a:ext cx="5372901" cy="31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106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620"/>
              <a:t>Medical imaging</a:t>
            </a:r>
            <a:endParaRPr sz="262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200" y="1770125"/>
            <a:ext cx="2746400" cy="27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